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sldIdLst>
    <p:sldId id="257" r:id="rId2"/>
    <p:sldId id="695" r:id="rId3"/>
    <p:sldId id="658" r:id="rId4"/>
    <p:sldId id="684" r:id="rId5"/>
    <p:sldId id="635" r:id="rId6"/>
    <p:sldId id="622" r:id="rId7"/>
    <p:sldId id="624" r:id="rId8"/>
    <p:sldId id="623" r:id="rId9"/>
    <p:sldId id="596" r:id="rId10"/>
    <p:sldId id="674" r:id="rId11"/>
    <p:sldId id="657" r:id="rId12"/>
    <p:sldId id="659" r:id="rId13"/>
    <p:sldId id="683" r:id="rId14"/>
    <p:sldId id="694" r:id="rId15"/>
    <p:sldId id="654" r:id="rId16"/>
    <p:sldId id="664" r:id="rId17"/>
    <p:sldId id="665" r:id="rId18"/>
    <p:sldId id="579" r:id="rId19"/>
    <p:sldId id="699" r:id="rId20"/>
    <p:sldId id="666" r:id="rId21"/>
    <p:sldId id="580" r:id="rId22"/>
    <p:sldId id="700" r:id="rId23"/>
    <p:sldId id="667" r:id="rId24"/>
    <p:sldId id="660" r:id="rId25"/>
    <p:sldId id="641" r:id="rId26"/>
    <p:sldId id="689" r:id="rId27"/>
    <p:sldId id="691" r:id="rId28"/>
    <p:sldId id="636" r:id="rId29"/>
    <p:sldId id="655" r:id="rId30"/>
    <p:sldId id="656" r:id="rId31"/>
    <p:sldId id="581" r:id="rId32"/>
    <p:sldId id="701" r:id="rId33"/>
    <p:sldId id="662" r:id="rId34"/>
    <p:sldId id="693" r:id="rId35"/>
    <p:sldId id="637" r:id="rId36"/>
    <p:sldId id="668" r:id="rId37"/>
    <p:sldId id="677" r:id="rId38"/>
    <p:sldId id="651" r:id="rId39"/>
    <p:sldId id="650" r:id="rId40"/>
    <p:sldId id="644" r:id="rId41"/>
    <p:sldId id="676" r:id="rId42"/>
    <p:sldId id="646" r:id="rId43"/>
    <p:sldId id="669" r:id="rId44"/>
    <p:sldId id="678" r:id="rId45"/>
    <p:sldId id="640" r:id="rId46"/>
    <p:sldId id="670" r:id="rId47"/>
    <p:sldId id="643" r:id="rId48"/>
    <p:sldId id="680" r:id="rId49"/>
    <p:sldId id="697" r:id="rId50"/>
    <p:sldId id="698" r:id="rId51"/>
    <p:sldId id="649" r:id="rId52"/>
    <p:sldId id="648" r:id="rId53"/>
    <p:sldId id="642" r:id="rId54"/>
    <p:sldId id="703" r:id="rId55"/>
    <p:sldId id="647" r:id="rId56"/>
    <p:sldId id="634" r:id="rId57"/>
    <p:sldId id="686" r:id="rId58"/>
    <p:sldId id="671" r:id="rId59"/>
    <p:sldId id="661" r:id="rId60"/>
    <p:sldId id="68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35F6F"/>
    <a:srgbClr val="6ABAD0"/>
    <a:srgbClr val="5FB5CD"/>
    <a:srgbClr val="3288A0"/>
    <a:srgbClr val="41A7C3"/>
    <a:srgbClr val="50AEC8"/>
    <a:srgbClr val="BCE0EA"/>
    <a:srgbClr val="ADD9E5"/>
    <a:srgbClr val="9FD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7667" autoAdjust="0"/>
  </p:normalViewPr>
  <p:slideViewPr>
    <p:cSldViewPr snapToGrid="0">
      <p:cViewPr varScale="1">
        <p:scale>
          <a:sx n="73" d="100"/>
          <a:sy n="73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C1737-9B7C-4B5A-91CF-475BA97044A8}" type="datetimeFigureOut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C2E10-22CB-42C8-9879-21136F4F7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6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772E-B633-49D0-9B6F-19523F4E7A5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772E-B633-49D0-9B6F-19523F4E7A5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772E-B633-49D0-9B6F-19523F4E7A5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772E-B633-49D0-9B6F-19523F4E7A5A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B9F6-478C-4224-9667-905C83217EBB}" type="datetime1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600" baseline="0"/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44-0C39-4039-B80B-F23C5405FEDC}" type="datetime1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7200"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 baseline="0">
                <a:solidFill>
                  <a:srgbClr val="FFFF00"/>
                </a:solidFill>
              </a:defRPr>
            </a:lvl1pPr>
            <a:lvl2pPr>
              <a:defRPr sz="3600" baseline="0">
                <a:solidFill>
                  <a:srgbClr val="FFFF00"/>
                </a:solidFill>
              </a:defRPr>
            </a:lvl2pPr>
            <a:lvl3pPr>
              <a:defRPr sz="3200" baseline="0">
                <a:solidFill>
                  <a:srgbClr val="FFFF00"/>
                </a:solidFill>
              </a:defRPr>
            </a:lvl3pPr>
            <a:lvl4pPr>
              <a:defRPr sz="2800" baseline="0">
                <a:solidFill>
                  <a:srgbClr val="FFFF00"/>
                </a:solidFill>
              </a:defRPr>
            </a:lvl4pPr>
            <a:lvl5pPr>
              <a:defRPr sz="2400" baseline="0"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204-715F-4B56-891C-20C918733ECA}" type="datetime1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934200" y="6477000"/>
            <a:ext cx="21336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HAL10Logo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2379" y="457200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E143-2239-4250-B753-148FDAC8C3D1}" type="datetime1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495E-1B9C-4E2F-B6AC-EF7C919FF241}" type="datetime1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21B-9655-4FDF-A7A5-55F64DEE4BC1}" type="datetime1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B249-B98F-4521-AA36-F4D5F08BACFF}" type="datetime1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HAL10Logo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30988" y="-38089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C45D-0443-4F37-ACD2-E60DD68AE38D}" type="datetime1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96AE-0609-407A-966C-1570904D8764}" type="datetime1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7942-4BCB-4A99-B524-704467C59BF1}" type="datetime1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6D52-E791-4F00-A06E-474AD13DF973}" type="datetime1">
              <a:rPr lang="en-US" smtClean="0"/>
              <a:pPr/>
              <a:t>11/29/2013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2051222"/>
            <a:ext cx="5128054" cy="5128054"/>
            <a:chOff x="0" y="1729946"/>
            <a:chExt cx="5128054" cy="5128054"/>
          </a:xfrm>
        </p:grpSpPr>
        <p:pic>
          <p:nvPicPr>
            <p:cNvPr id="6" name="Picture 5" descr="HAL10Logo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9946"/>
              <a:ext cx="5128054" cy="512805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081338" y="3300414"/>
              <a:ext cx="757237" cy="6762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0838" y="3290887"/>
              <a:ext cx="107864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/>
                <a:t>12</a:t>
              </a:r>
              <a:endParaRPr lang="en-US" sz="50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58097" y="0"/>
            <a:ext cx="7685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Bookman Old Style" pitchFamily="18" charset="0"/>
              </a:rPr>
              <a:t>Howard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Bookman Old Style" pitchFamily="18" charset="0"/>
              </a:rPr>
              <a:t>   Astronomical 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Bookman Old Style" pitchFamily="18" charset="0"/>
              </a:rPr>
              <a:t>     League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386" name="Picture 2" descr="http://www.pha.jhu.edu/~atolea/second/IDAusa_lights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0325"/>
            <a:ext cx="91440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5670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All the light you see here is waste… energy spent to light up space!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b="3581"/>
          <a:stretch>
            <a:fillRect/>
          </a:stretch>
        </p:blipFill>
        <p:spPr bwMode="auto">
          <a:xfrm>
            <a:off x="-6443" y="976184"/>
            <a:ext cx="9150443" cy="588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Bookman Old Style" pitchFamily="18" charset="0"/>
              </a:rPr>
              <a:t>Can’t Escape It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kop\Pictures\lagoon_20100807.jpg"/>
          <p:cNvPicPr>
            <a:picLocks noChangeAspect="1" noChangeArrowheads="1"/>
          </p:cNvPicPr>
          <p:nvPr/>
        </p:nvPicPr>
        <p:blipFill>
          <a:blip r:embed="rId2" cstate="print"/>
          <a:srcRect r="82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715000"/>
            <a:ext cx="261963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Peter Friedman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Lagoon Nebula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kop\Pictures\JB M42 Composite.jpg"/>
          <p:cNvPicPr>
            <a:picLocks noChangeAspect="1" noChangeArrowheads="1"/>
          </p:cNvPicPr>
          <p:nvPr/>
        </p:nvPicPr>
        <p:blipFill>
          <a:blip r:embed="rId2" cstate="print"/>
          <a:srcRect t="9189" b="39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92779" y="5715000"/>
            <a:ext cx="205122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Joe Bohanon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Great Nebula in Orion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kop\HAL\m33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1" y="0"/>
            <a:ext cx="9103637" cy="6858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8254314" y="6067168"/>
            <a:ext cx="296562" cy="321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82714" y="5715000"/>
            <a:ext cx="2261286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Wayne Baggett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Triangulum</a:t>
            </a:r>
            <a:r>
              <a:rPr lang="en-US" sz="3200" b="1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Galaxy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 descr="C:\Users\Prokop\Pictures\L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37822" cy="60918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Dark Sky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 descr="C:\Users\Prokop\Pictures\L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37822" cy="60918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Dark Sky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7534" y="865997"/>
            <a:ext cx="3052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Watch these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4 stars!</a:t>
            </a:r>
          </a:p>
        </p:txBody>
      </p:sp>
      <p:sp>
        <p:nvSpPr>
          <p:cNvPr id="6" name="Oval 5"/>
          <p:cNvSpPr/>
          <p:nvPr/>
        </p:nvSpPr>
        <p:spPr>
          <a:xfrm>
            <a:off x="2150076" y="2248930"/>
            <a:ext cx="976183" cy="97618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089189" y="1569307"/>
            <a:ext cx="877330" cy="766119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 descr="C:\Users\Prokop\Pictures\L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32905" cy="62154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Not-So-Dark Sky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2" descr="C:\Users\Prokop\Pictures\L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32905" cy="62154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Not-So-Dark Sky</a:t>
            </a:r>
          </a:p>
        </p:txBody>
      </p:sp>
      <p:sp>
        <p:nvSpPr>
          <p:cNvPr id="5" name="Oval 4"/>
          <p:cNvSpPr/>
          <p:nvPr/>
        </p:nvSpPr>
        <p:spPr>
          <a:xfrm>
            <a:off x="1878227" y="2113006"/>
            <a:ext cx="976183" cy="97618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8" name="Picture 2" descr="C:\Users\Prokop\Pictures\L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32905" cy="62154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This is about as good as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it gets in Howard County</a:t>
            </a:r>
          </a:p>
        </p:txBody>
      </p:sp>
      <p:sp>
        <p:nvSpPr>
          <p:cNvPr id="5" name="Oval 4"/>
          <p:cNvSpPr/>
          <p:nvPr/>
        </p:nvSpPr>
        <p:spPr>
          <a:xfrm>
            <a:off x="1878227" y="2113006"/>
            <a:ext cx="976183" cy="97618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979773" y="172995"/>
            <a:ext cx="3954162" cy="4090087"/>
            <a:chOff x="0" y="1729946"/>
            <a:chExt cx="5128054" cy="5128054"/>
          </a:xfrm>
        </p:grpSpPr>
        <p:pic>
          <p:nvPicPr>
            <p:cNvPr id="6" name="Picture 5" descr="HAL10Logo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9946"/>
              <a:ext cx="5128054" cy="512805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081338" y="3300414"/>
              <a:ext cx="757237" cy="6762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0838" y="3290887"/>
              <a:ext cx="107864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/>
                <a:t>12</a:t>
              </a:r>
              <a:endParaRPr lang="en-US" sz="5000" b="1" dirty="0"/>
            </a:p>
          </p:txBody>
        </p:sp>
      </p:grpSp>
      <p:pic>
        <p:nvPicPr>
          <p:cNvPr id="7" name="Picture 2" descr="C:\Users\Prokop\Pictures\Star Party\Star Party 017.JPG"/>
          <p:cNvPicPr>
            <a:picLocks noChangeAspect="1" noChangeArrowheads="1"/>
          </p:cNvPicPr>
          <p:nvPr/>
        </p:nvPicPr>
        <p:blipFill>
          <a:blip r:embed="rId4" cstate="print">
            <a:lum bright="-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90473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All Astro-images by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HAL </a:t>
            </a:r>
            <a:r>
              <a:rPr lang="en-US" sz="72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Members</a:t>
            </a:r>
            <a:r>
              <a:rPr lang="en-US" sz="72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!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122" name="Picture 2" descr="C:\Users\Prokop\Pictures\L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37822" cy="60918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Light Polluted Sky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122" name="Picture 2" descr="C:\Users\Prokop\Pictures\L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37822" cy="60918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Light Polluted Sky</a:t>
            </a:r>
          </a:p>
        </p:txBody>
      </p:sp>
      <p:sp>
        <p:nvSpPr>
          <p:cNvPr id="5" name="Oval 4"/>
          <p:cNvSpPr/>
          <p:nvPr/>
        </p:nvSpPr>
        <p:spPr>
          <a:xfrm>
            <a:off x="2125363" y="2063579"/>
            <a:ext cx="976183" cy="97618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122" name="Picture 2" descr="C:\Users\Prokop\Pictures\L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37822" cy="609188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125363" y="2063579"/>
            <a:ext cx="976183" cy="97618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FF00"/>
                </a:solidFill>
                <a:latin typeface="Bookman Old Style" pitchFamily="18" charset="0"/>
              </a:rPr>
              <a:t>This is what the night sky looks like in most of Columbia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kop\Pictures\L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37822" cy="60918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See what you’re missing?</a:t>
            </a:r>
          </a:p>
        </p:txBody>
      </p:sp>
      <p:sp>
        <p:nvSpPr>
          <p:cNvPr id="5" name="Oval 4"/>
          <p:cNvSpPr/>
          <p:nvPr/>
        </p:nvSpPr>
        <p:spPr>
          <a:xfrm>
            <a:off x="2150076" y="2248930"/>
            <a:ext cx="976183" cy="97618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kop\AppData\Local\Temp\2011-11-05_8f4_horse-head_for_bob.jpg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61438" y="5715000"/>
            <a:ext cx="258256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Gene Handler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Horsehead Nebula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54909" y="0"/>
            <a:ext cx="5128054" cy="5128054"/>
            <a:chOff x="0" y="1729946"/>
            <a:chExt cx="5128054" cy="5128054"/>
          </a:xfrm>
        </p:grpSpPr>
        <p:pic>
          <p:nvPicPr>
            <p:cNvPr id="6" name="Picture 5" descr="HAL10Logo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9946"/>
              <a:ext cx="5128054" cy="512805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081338" y="3300414"/>
              <a:ext cx="757237" cy="6762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0838" y="3290887"/>
              <a:ext cx="107864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/>
                <a:t>12</a:t>
              </a:r>
              <a:endParaRPr lang="en-US" sz="50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7202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www.howardastro.org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kop\AppData\Local\Microsoft\Windows\Temporary Internet Files\Low\Content.IE5\7TCDYVX5\7-illig-leo-triplet-1003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70356" y="5715000"/>
            <a:ext cx="227364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David Illig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Galaxies in Leo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kop\HAL\exterior-s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9117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Light Pollution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hurts the environment!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 descr="C:\Users\Prokop\HAL\Slides\450px-River_algae_Sich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140411" cy="68538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03340" y="1887490"/>
            <a:ext cx="404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Algal Blooms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 descr="C:\Users\Prokop\HAL\Slides\450px-River_algae_Sich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140411" cy="6853881"/>
          </a:xfrm>
          <a:prstGeom prst="rect">
            <a:avLst/>
          </a:prstGeom>
          <a:noFill/>
        </p:spPr>
      </p:pic>
      <p:pic>
        <p:nvPicPr>
          <p:cNvPr id="1027" name="Picture 3" descr="C:\Users\Prokop\HAL\Slides\600px-XN_Platycnemis_pennipes_10.jpg"/>
          <p:cNvPicPr>
            <a:picLocks noChangeAspect="1" noChangeArrowheads="1"/>
          </p:cNvPicPr>
          <p:nvPr/>
        </p:nvPicPr>
        <p:blipFill>
          <a:blip r:embed="rId3" cstate="print"/>
          <a:srcRect l="15135" r="12252"/>
          <a:stretch>
            <a:fillRect/>
          </a:stretch>
        </p:blipFill>
        <p:spPr bwMode="auto">
          <a:xfrm>
            <a:off x="4164227" y="0"/>
            <a:ext cx="497977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419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Insects Disoriented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C:\Users\Prokop\Pictures\m31_20100807.jpg"/>
          <p:cNvPicPr>
            <a:picLocks noChangeAspect="1" noChangeArrowheads="1"/>
          </p:cNvPicPr>
          <p:nvPr/>
        </p:nvPicPr>
        <p:blipFill>
          <a:blip r:embed="rId2" cstate="print"/>
          <a:srcRect l="4203" r="42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715000"/>
            <a:ext cx="2693773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Peter Friedman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Andromeda Galaxy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 descr="C:\Users\Prokop\HAL\Slides\450px-River_algae_Sich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140411" cy="6853881"/>
          </a:xfrm>
          <a:prstGeom prst="rect">
            <a:avLst/>
          </a:prstGeom>
          <a:noFill/>
        </p:spPr>
      </p:pic>
      <p:pic>
        <p:nvPicPr>
          <p:cNvPr id="1027" name="Picture 3" descr="C:\Users\Prokop\HAL\Slides\600px-XN_Platycnemis_pennipes_10.jpg"/>
          <p:cNvPicPr>
            <a:picLocks noChangeAspect="1" noChangeArrowheads="1"/>
          </p:cNvPicPr>
          <p:nvPr/>
        </p:nvPicPr>
        <p:blipFill>
          <a:blip r:embed="rId3" cstate="print"/>
          <a:srcRect l="15135" r="12252"/>
          <a:stretch>
            <a:fillRect/>
          </a:stretch>
        </p:blipFill>
        <p:spPr bwMode="auto">
          <a:xfrm>
            <a:off x="4164227" y="0"/>
            <a:ext cx="4979773" cy="6858000"/>
          </a:xfrm>
          <a:prstGeom prst="rect">
            <a:avLst/>
          </a:prstGeom>
          <a:noFill/>
        </p:spPr>
      </p:pic>
      <p:pic>
        <p:nvPicPr>
          <p:cNvPr id="1028" name="Picture 4" descr="C:\Users\Prokop\HAL\Slides\Big-eared-townsend-flederma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494" y="578192"/>
            <a:ext cx="8787220" cy="53406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053" y="725953"/>
            <a:ext cx="4349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Food Chains Disrupted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5" descr="C:\Users\Prokop\HAL\Slides\fug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57781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Animal Migrations Disturbed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 descr="C:\Users\Prokop\HAL\HCC\Clavius crater Feb 12 2011 at 11 44 PM EST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715000"/>
            <a:ext cx="197708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Peter Nerbun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Prokop\HAL\HCC\Clavius crater Feb 12 2011 at 11 44 PM EST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54820" t="42008" r="42382" b="50691"/>
          <a:stretch>
            <a:fillRect/>
          </a:stretch>
        </p:blipFill>
        <p:spPr bwMode="auto">
          <a:xfrm>
            <a:off x="3336324" y="395416"/>
            <a:ext cx="2384854" cy="43892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Clavius Crater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2" descr="M17, known as the Swan Nebula, and also the Omega Nebula"/>
          <p:cNvPicPr>
            <a:picLocks noChangeAspect="1" noChangeArrowheads="1"/>
          </p:cNvPicPr>
          <p:nvPr/>
        </p:nvPicPr>
        <p:blipFill>
          <a:blip r:embed="rId3" cstate="print"/>
          <a:srcRect r="104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715000"/>
            <a:ext cx="2335427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Peter Friedman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Omega Nebula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rs-20120307_0417UT"/>
          <p:cNvPicPr>
            <a:picLocks noChangeAspect="1" noChangeArrowheads="1"/>
          </p:cNvPicPr>
          <p:nvPr/>
        </p:nvPicPr>
        <p:blipFill>
          <a:blip r:embed="rId2" cstate="print"/>
          <a:srcRect l="45494" t="27019" r="7587" b="33758"/>
          <a:stretch>
            <a:fillRect/>
          </a:stretch>
        </p:blipFill>
        <p:spPr bwMode="auto">
          <a:xfrm flipV="1">
            <a:off x="1564793" y="1075037"/>
            <a:ext cx="6227804" cy="5140411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5715000"/>
            <a:ext cx="302740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James Willinghan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Mars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" name="Picture 2" descr="C:\Users\Prokop\HAL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970" cy="5894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Bookman Old Style" pitchFamily="18" charset="0"/>
              </a:rPr>
              <a:t>The Cause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50" name="Picture 2" descr="C:\Users\Prokop\HAL\Slides\Drop-lens_cobra_lumin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7299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Bookman Old Style" pitchFamily="18" charset="0"/>
              </a:rPr>
              <a:t>Insufficiently</a:t>
            </a: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Bookman Old Style" pitchFamily="18" charset="0"/>
              </a:rPr>
              <a:t>Shielded Light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" name="Picture 2" descr="C:\Users\Prokop\HAL\DSC07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8100">
                  <a:solidFill>
                    <a:schemeClr val="bg1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Totally</a:t>
            </a:r>
          </a:p>
          <a:p>
            <a:pPr algn="ctr"/>
            <a:r>
              <a:rPr lang="en-US" sz="6000" b="1" dirty="0" smtClean="0">
                <a:ln w="38100">
                  <a:solidFill>
                    <a:schemeClr val="bg1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Unshielded Light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753" t="6039" r="5360" b="6582"/>
          <a:stretch>
            <a:fillRect/>
          </a:stretch>
        </p:blipFill>
        <p:spPr bwMode="auto">
          <a:xfrm>
            <a:off x="1223319" y="444843"/>
            <a:ext cx="6487297" cy="6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282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Light going where it’s not needed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892"/>
          <a:stretch>
            <a:fillRect/>
          </a:stretch>
        </p:blipFill>
        <p:spPr bwMode="auto">
          <a:xfrm>
            <a:off x="1" y="877330"/>
            <a:ext cx="9144000" cy="598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606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Light shining in your eyes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rokop\AppData\Local\Microsoft\Windows\Temporary Internet Files\Low\Content.IE5\W09GBXRN\2010_Eclips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8977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99654" y="5715000"/>
            <a:ext cx="2644346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Gene Handler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Lunar Eclipse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074" name="Picture 2" descr="C:\Users\Prokop\HAL\DSC0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6"/>
            <a:ext cx="9144000" cy="6851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43298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Light going in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Unintended Directions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26" name="Picture 2" descr="C:\Users\Prokop\HAL\DSC07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754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Over-illumination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074" name="Picture 2" descr="C:\Users\Prokop\HAL\Slides\landscape_outdoor_lighting_in_hous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9584" cy="49797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59451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Light Shining Upward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922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Light Trespass</a:t>
            </a:r>
          </a:p>
        </p:txBody>
      </p:sp>
      <p:pic>
        <p:nvPicPr>
          <p:cNvPr id="1026" name="Picture 2" descr="C:\Users\Prokop\HAL\lp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79" y="407774"/>
            <a:ext cx="8680541" cy="517748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074" name="Picture 2" descr="C:\Users\Prokop\HAL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FFFF00"/>
                </a:solidFill>
                <a:latin typeface="Bookman Old Style" pitchFamily="18" charset="0"/>
              </a:rPr>
              <a:t>Do the neighbors ever sleep?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098" name="Picture 2" descr="C:\Users\Prokop\Pictures\digitalbill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476"/>
            <a:ext cx="9144000" cy="60990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15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Dangerous and Distracting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" name="Picture 2" descr="C:\Users\Prokop\HAL\stop05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4" y="0"/>
            <a:ext cx="907181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1651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Where’s the Stop Sign?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122" name="Picture 2" descr="C:\Users\Prokop\HAL\fence04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4" y="0"/>
            <a:ext cx="912391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0353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Why?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54909" y="0"/>
            <a:ext cx="5128054" cy="5128054"/>
            <a:chOff x="0" y="1729946"/>
            <a:chExt cx="5128054" cy="5128054"/>
          </a:xfrm>
        </p:grpSpPr>
        <p:pic>
          <p:nvPicPr>
            <p:cNvPr id="6" name="Picture 5" descr="HAL10Logo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9946"/>
              <a:ext cx="5128054" cy="512805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081338" y="3300414"/>
              <a:ext cx="757237" cy="6762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0838" y="3290887"/>
              <a:ext cx="107864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smtClean="0"/>
                <a:t>12</a:t>
              </a:r>
              <a:endParaRPr lang="en-US" sz="50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7202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www.howardastro.org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rokop\AppData\Local\Temp\Jupiter20111108.jpg"/>
          <p:cNvPicPr>
            <a:picLocks noChangeAspect="1" noChangeArrowheads="1"/>
          </p:cNvPicPr>
          <p:nvPr/>
        </p:nvPicPr>
        <p:blipFill>
          <a:blip r:embed="rId2" cstate="print"/>
          <a:srcRect l="27838" t="27928" r="23694" b="31588"/>
          <a:stretch>
            <a:fillRect/>
          </a:stretch>
        </p:blipFill>
        <p:spPr bwMode="auto">
          <a:xfrm>
            <a:off x="949403" y="543697"/>
            <a:ext cx="7559599" cy="631430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5715000"/>
            <a:ext cx="2755556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James Willinghan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Jupiter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kop\AppData\Local\Microsoft\Windows\Temporary Internet Files\Low\Content.IE5\VTGDZQP9\DSC_2995[1].jpg"/>
          <p:cNvPicPr>
            <a:picLocks noChangeAspect="1" noChangeArrowheads="1"/>
          </p:cNvPicPr>
          <p:nvPr/>
        </p:nvPicPr>
        <p:blipFill>
          <a:blip r:embed="rId2" cstate="print">
            <a:lum bright="-55000"/>
          </a:blip>
          <a:srcRect r="94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2330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235F6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</a:t>
            </a:r>
            <a:r>
              <a:rPr lang="en-US" sz="9600" dirty="0" smtClean="0">
                <a:solidFill>
                  <a:srgbClr val="3288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9600" dirty="0" smtClean="0">
                <a:solidFill>
                  <a:srgbClr val="41A7C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</a:t>
            </a:r>
            <a:r>
              <a:rPr lang="en-US" sz="9600" dirty="0" smtClean="0">
                <a:solidFill>
                  <a:srgbClr val="50AEC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</a:t>
            </a:r>
            <a:r>
              <a:rPr lang="en-US" sz="9600" dirty="0" smtClean="0">
                <a:solidFill>
                  <a:srgbClr val="5FB5C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</a:t>
            </a:r>
            <a:r>
              <a:rPr lang="en-US" sz="9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9600" dirty="0" smtClean="0">
                <a:solidFill>
                  <a:srgbClr val="6ABAD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</a:t>
            </a:r>
            <a:r>
              <a:rPr lang="en-US" sz="9600" dirty="0" smtClean="0">
                <a:solidFill>
                  <a:srgbClr val="79C1D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ol</a:t>
            </a:r>
            <a:r>
              <a:rPr lang="en-US" sz="9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lu</a:t>
            </a:r>
            <a:r>
              <a:rPr lang="en-US" sz="9600" dirty="0" smtClean="0">
                <a:solidFill>
                  <a:srgbClr val="9FD3E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</a:t>
            </a:r>
            <a:r>
              <a:rPr lang="en-US" sz="9600" dirty="0" smtClean="0">
                <a:solidFill>
                  <a:srgbClr val="ADD9E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9600" dirty="0" smtClean="0">
                <a:solidFill>
                  <a:srgbClr val="BCE0EA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</a:t>
            </a:r>
            <a:r>
              <a:rPr lang="en-US" sz="9600" dirty="0" smtClean="0">
                <a:solidFill>
                  <a:srgbClr val="C8E6E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</a:t>
            </a:r>
            <a:endParaRPr lang="en-US" sz="9600" dirty="0">
              <a:solidFill>
                <a:srgbClr val="C8E6EE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kop\AppData\Local\Temp\Saturn-20120311.jpg"/>
          <p:cNvPicPr>
            <a:picLocks noChangeAspect="1" noChangeArrowheads="1"/>
          </p:cNvPicPr>
          <p:nvPr/>
        </p:nvPicPr>
        <p:blipFill>
          <a:blip r:embed="rId2" cstate="print"/>
          <a:srcRect l="30681" t="40267" r="31501" b="38256"/>
          <a:stretch>
            <a:fillRect/>
          </a:stretch>
        </p:blipFill>
        <p:spPr bwMode="auto">
          <a:xfrm rot="2280000">
            <a:off x="1581154" y="1588632"/>
            <a:ext cx="6183216" cy="3511455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5715000"/>
            <a:ext cx="2755556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James Willinghan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Saturn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7001"/>
          <a:stretch>
            <a:fillRect/>
          </a:stretch>
        </p:blipFill>
        <p:spPr bwMode="auto">
          <a:xfrm>
            <a:off x="2129480" y="201827"/>
            <a:ext cx="4666735" cy="590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There Are Solutions!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7170" name="Picture 2" descr="C:\Users\Prokop\HAL\Slides\untitled.bmp"/>
          <p:cNvPicPr>
            <a:picLocks noChangeAspect="1" noChangeArrowheads="1"/>
          </p:cNvPicPr>
          <p:nvPr/>
        </p:nvPicPr>
        <p:blipFill>
          <a:blip r:embed="rId2" cstate="print"/>
          <a:srcRect l="4030"/>
          <a:stretch>
            <a:fillRect/>
          </a:stretch>
        </p:blipFill>
        <p:spPr bwMode="auto">
          <a:xfrm>
            <a:off x="741406" y="0"/>
            <a:ext cx="7315199" cy="68212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699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Light where you want it to go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026" name="Picture 2" descr="C:\Users\Prokop\HAL\Slides\Commercial-Outdoor-Lighting-300x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437" cy="59930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563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Light shining downward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" name="Picture 2" descr="C:\Users\Prokop\HAL\EmbedRoadL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38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85311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Replace streetlights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with Imbedded Lighting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kop\HAL\Slides\commercial-outdoor-lighting-fixtures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6" cy="60548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02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Light doing what you want it to do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rokop\Pictures\ontario14aug03.jpg"/>
          <p:cNvPicPr>
            <a:picLocks noChangeAspect="1" noChangeArrowheads="1"/>
          </p:cNvPicPr>
          <p:nvPr/>
        </p:nvPicPr>
        <p:blipFill>
          <a:blip r:embed="rId2" cstate="print"/>
          <a:srcRect r="50135"/>
          <a:stretch>
            <a:fillRect/>
          </a:stretch>
        </p:blipFill>
        <p:spPr bwMode="auto">
          <a:xfrm>
            <a:off x="4436076" y="0"/>
            <a:ext cx="4707924" cy="683998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1026" name="Picture 2" descr="C:\Users\Prokop\Pictures\ontario14aug03.jpg"/>
          <p:cNvPicPr>
            <a:picLocks noChangeAspect="1" noChangeArrowheads="1"/>
          </p:cNvPicPr>
          <p:nvPr/>
        </p:nvPicPr>
        <p:blipFill>
          <a:blip r:embed="rId2" cstate="print"/>
          <a:srcRect l="49730"/>
          <a:stretch>
            <a:fillRect/>
          </a:stretch>
        </p:blipFill>
        <p:spPr bwMode="auto">
          <a:xfrm>
            <a:off x="-160639" y="18018"/>
            <a:ext cx="4596714" cy="6839982"/>
          </a:xfrm>
          <a:prstGeom prst="rect">
            <a:avLst/>
          </a:prstGeom>
          <a:noFill/>
        </p:spPr>
      </p:pic>
      <p:pic>
        <p:nvPicPr>
          <p:cNvPr id="5" name="Picture 2" descr="C:\Users\Prokop\Pictures\ontario14aug03.jpg"/>
          <p:cNvPicPr>
            <a:picLocks noChangeAspect="1" noChangeArrowheads="1"/>
          </p:cNvPicPr>
          <p:nvPr/>
        </p:nvPicPr>
        <p:blipFill>
          <a:blip r:embed="rId2" cstate="print"/>
          <a:srcRect t="85209" r="87651"/>
          <a:stretch>
            <a:fillRect/>
          </a:stretch>
        </p:blipFill>
        <p:spPr bwMode="auto">
          <a:xfrm>
            <a:off x="4485503" y="5846288"/>
            <a:ext cx="2520778" cy="1011712"/>
          </a:xfrm>
          <a:prstGeom prst="rect">
            <a:avLst/>
          </a:prstGeom>
          <a:noFill/>
        </p:spPr>
      </p:pic>
      <p:pic>
        <p:nvPicPr>
          <p:cNvPr id="6" name="Picture 2" descr="C:\Users\Prokop\Pictures\ontario14aug03.jpg"/>
          <p:cNvPicPr>
            <a:picLocks noChangeAspect="1" noChangeArrowheads="1"/>
          </p:cNvPicPr>
          <p:nvPr/>
        </p:nvPicPr>
        <p:blipFill>
          <a:blip r:embed="rId2" cstate="print"/>
          <a:srcRect t="85209" r="87651"/>
          <a:stretch>
            <a:fillRect/>
          </a:stretch>
        </p:blipFill>
        <p:spPr bwMode="auto">
          <a:xfrm>
            <a:off x="4967416" y="6277232"/>
            <a:ext cx="2767914" cy="580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85350" y="0"/>
            <a:ext cx="932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“Normal”         Blackout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kop\AppData\Local\Microsoft\Windows\Temporary Internet Files\Low\Content.IE5\3L258QLX\image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5715000"/>
            <a:ext cx="216243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David Illig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2249" y="358346"/>
            <a:ext cx="2174789" cy="49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Ring Nebula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14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637"/>
            <a:ext cx="9144000" cy="707886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Bookman Old Style" pitchFamily="18" charset="0"/>
              </a:rPr>
              <a:t>It doesn’t have to be this way!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kop\AppData\Local\Temp\video0004 11-12-04 20-05-4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85005" y="5715000"/>
            <a:ext cx="2458995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Eddie Crawford</a:t>
            </a:r>
            <a:endParaRPr kumimoji="0" lang="en-US" sz="2400" b="0" i="0" u="none" strike="noStrike" kern="1200" cap="none" spc="0" normalizeH="0" baseline="0" noProof="0" dirty="0">
              <a:ln w="12700"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945395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Copernicus Crater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C:\Users\Prokop\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Bookman Old Style" pitchFamily="18" charset="0"/>
              </a:rPr>
              <a:t>Wasteful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kop\Pictures\Moon-2011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09" y="0"/>
            <a:ext cx="6660292" cy="679838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715000"/>
            <a:ext cx="2681416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Image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James Willinghan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0"/>
            <a:ext cx="476970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Full  </a:t>
            </a:r>
            <a:r>
              <a:rPr lang="en-US" sz="3200" b="1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Moon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9" name="Picture 3" descr="C:\Users\Prokop\Pictures\chicago-lights-1191505-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55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Bookman Old Style" pitchFamily="18" charset="0"/>
              </a:rPr>
              <a:t>Harmful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C:\Users\Prokop\Pictures\ssr-nachthem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366" cy="62154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Bookman Old Style" pitchFamily="18" charset="0"/>
              </a:rPr>
              <a:t>Ugly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6386" name="Picture 2" descr="http://www.pha.jhu.edu/~atolea/second/IDAusa_lights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0325"/>
            <a:ext cx="91440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471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</a:rPr>
              <a:t>Billions in Wasted Energy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73980</TotalTime>
  <Words>332</Words>
  <Application>Microsoft Office PowerPoint</Application>
  <PresentationFormat>On-screen Show (4:3)</PresentationFormat>
  <Paragraphs>153</Paragraphs>
  <Slides>60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Wayne Baggett</dc:creator>
  <cp:lastModifiedBy>Chas Rimpo</cp:lastModifiedBy>
  <cp:revision>774</cp:revision>
  <dcterms:created xsi:type="dcterms:W3CDTF">2009-02-07T16:08:21Z</dcterms:created>
  <dcterms:modified xsi:type="dcterms:W3CDTF">2013-11-29T19:59:22Z</dcterms:modified>
</cp:coreProperties>
</file>